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65" r:id="rId2"/>
    <p:sldId id="270" r:id="rId3"/>
    <p:sldId id="264" r:id="rId4"/>
    <p:sldId id="267" r:id="rId5"/>
    <p:sldId id="268" r:id="rId6"/>
    <p:sldId id="269" r:id="rId7"/>
    <p:sldId id="271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90CD"/>
    <a:srgbClr val="286D9F"/>
    <a:srgbClr val="267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4674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F5082-89D0-4668-9C4A-C3010B09D458}" type="datetimeFigureOut">
              <a:rPr lang="it-IT" smtClean="0"/>
              <a:t>27/11/2020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15F8F-171A-45D7-858D-A04848B7B06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3989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654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0664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6046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81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463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548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15F8F-171A-45D7-858D-A04848B7B06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5977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85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7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0395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435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2270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55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36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4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2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659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10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1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67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2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11/27/2020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1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olo 1">
            <a:extLst>
              <a:ext uri="{FF2B5EF4-FFF2-40B4-BE49-F238E27FC236}">
                <a16:creationId xmlns:a16="http://schemas.microsoft.com/office/drawing/2014/main" id="{40DCB40D-1F42-8143-B4E1-C07FCC099DF3}"/>
              </a:ext>
            </a:extLst>
          </p:cNvPr>
          <p:cNvSpPr txBox="1">
            <a:spLocks/>
          </p:cNvSpPr>
          <p:nvPr/>
        </p:nvSpPr>
        <p:spPr>
          <a:xfrm>
            <a:off x="505636" y="2821688"/>
            <a:ext cx="11519065" cy="5312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it-IT" sz="2800" dirty="0">
                <a:solidFill>
                  <a:srgbClr val="2890CD"/>
                </a:solidFill>
                <a:latin typeface="+mn-lt"/>
              </a:rPr>
              <a:t>Cognitive Robotics </a:t>
            </a:r>
            <a:r>
              <a:rPr lang="it-IT" sz="2800" dirty="0" err="1">
                <a:solidFill>
                  <a:srgbClr val="2890CD"/>
                </a:solidFill>
                <a:latin typeface="+mn-lt"/>
              </a:rPr>
              <a:t>Midterm</a:t>
            </a:r>
            <a:r>
              <a:rPr lang="it-IT" sz="2800" dirty="0">
                <a:solidFill>
                  <a:srgbClr val="2890CD"/>
                </a:solidFill>
                <a:latin typeface="+mn-lt"/>
              </a:rPr>
              <a:t> Project</a:t>
            </a:r>
          </a:p>
        </p:txBody>
      </p:sp>
      <p:sp>
        <p:nvSpPr>
          <p:cNvPr id="44" name="Sottotitolo 5">
            <a:extLst>
              <a:ext uri="{FF2B5EF4-FFF2-40B4-BE49-F238E27FC236}">
                <a16:creationId xmlns:a16="http://schemas.microsoft.com/office/drawing/2014/main" id="{107EE2E4-CC0C-824D-8E42-3802454D0CDE}"/>
              </a:ext>
            </a:extLst>
          </p:cNvPr>
          <p:cNvSpPr txBox="1">
            <a:spLocks/>
          </p:cNvSpPr>
          <p:nvPr/>
        </p:nvSpPr>
        <p:spPr>
          <a:xfrm>
            <a:off x="508743" y="1565052"/>
            <a:ext cx="10407442" cy="53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Dipartimento di Ingegneria dell’Informazione ed Elettrica e Matematica Applicata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1354260D-3806-F94B-A06A-6E54E42F4B22}"/>
              </a:ext>
            </a:extLst>
          </p:cNvPr>
          <p:cNvSpPr txBox="1"/>
          <p:nvPr/>
        </p:nvSpPr>
        <p:spPr>
          <a:xfrm>
            <a:off x="508743" y="209269"/>
            <a:ext cx="11174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Università degli studi di Salerno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018AC46D-F3BB-ED48-9130-85CAA525F3FE}"/>
              </a:ext>
            </a:extLst>
          </p:cNvPr>
          <p:cNvSpPr txBox="1"/>
          <p:nvPr/>
        </p:nvSpPr>
        <p:spPr>
          <a:xfrm>
            <a:off x="1055900" y="1934160"/>
            <a:ext cx="5209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Corso di Laurea Magistrale in Ingegneria Informatica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A0FE3CDC-4C62-9B4E-A248-C53DF4F10084}"/>
              </a:ext>
            </a:extLst>
          </p:cNvPr>
          <p:cNvSpPr txBox="1"/>
          <p:nvPr/>
        </p:nvSpPr>
        <p:spPr>
          <a:xfrm>
            <a:off x="1055900" y="3351329"/>
            <a:ext cx="27298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1" dirty="0">
                <a:solidFill>
                  <a:srgbClr val="2890CD"/>
                </a:solidFill>
                <a:latin typeface="Calibri" panose="020F0502020204030204"/>
              </a:rPr>
              <a:t>Team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Giovanni Ammendola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Edoardo Maffucci</a:t>
            </a:r>
          </a:p>
          <a:p>
            <a:pPr lvl="0"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Vincenzo Petrone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prstClr val="black"/>
                </a:solidFill>
                <a:latin typeface="Calibri" panose="020F0502020204030204"/>
              </a:rPr>
              <a:t>   Salvatore Scala</a:t>
            </a:r>
          </a:p>
        </p:txBody>
      </p:sp>
      <p:pic>
        <p:nvPicPr>
          <p:cNvPr id="49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F7322AA-B231-104E-A4D4-69EFB5AAA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E84E0DA3-6138-4112-96E9-5C5052CEC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227" y="4295302"/>
            <a:ext cx="3036474" cy="256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0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25A8EF3-3665-E048-B64C-26950FFEF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62" y="3205536"/>
            <a:ext cx="6085731" cy="3042864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D50EB50D-744A-0347-A91E-CC5CF94AECA7}"/>
              </a:ext>
            </a:extLst>
          </p:cNvPr>
          <p:cNvSpPr/>
          <p:nvPr/>
        </p:nvSpPr>
        <p:spPr>
          <a:xfrm>
            <a:off x="6972093" y="3232995"/>
            <a:ext cx="2927185" cy="1498600"/>
          </a:xfrm>
        </p:spPr>
        <p:txBody>
          <a:bodyPr vert="horz" lIns="91440" tIns="45720" rIns="91440" bIns="45720" rtlCol="0">
            <a:normAutofit/>
          </a:bodyPr>
          <a:lstStyle/>
          <a:p>
            <a:pPr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mechanisms: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Topics.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Services: to receive an ack when the job is completed.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6401B88D-F328-364E-ACCF-AE1753F7F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6BBA66A-1BBB-2044-904B-E4D44F2A928F}"/>
              </a:ext>
            </a:extLst>
          </p:cNvPr>
          <p:cNvSpPr txBox="1"/>
          <p:nvPr/>
        </p:nvSpPr>
        <p:spPr>
          <a:xfrm>
            <a:off x="4644566" y="1044324"/>
            <a:ext cx="4668673" cy="177215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it-IT" sz="1400" dirty="0" err="1"/>
              <a:t>Coordinates</a:t>
            </a:r>
            <a:r>
              <a:rPr lang="it-IT" sz="1400" dirty="0"/>
              <a:t> Head and Camera </a:t>
            </a:r>
            <a:r>
              <a:rPr lang="it-IT" sz="1400" dirty="0" err="1"/>
              <a:t>nodes</a:t>
            </a:r>
            <a:r>
              <a:rPr lang="it-IT" sz="1400" dirty="0"/>
              <a:t>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it-IT" sz="1400" dirty="0"/>
              <a:t>Calls </a:t>
            </a:r>
            <a:r>
              <a:rPr lang="it-IT" sz="1400" dirty="0" err="1"/>
              <a:t>LookAt</a:t>
            </a:r>
            <a:r>
              <a:rPr lang="it-IT" sz="1400" dirty="0"/>
              <a:t> and </a:t>
            </a:r>
            <a:r>
              <a:rPr lang="en-US" sz="1400" dirty="0" err="1"/>
              <a:t>TakePicture</a:t>
            </a:r>
            <a:r>
              <a:rPr lang="it-IT" sz="1400" dirty="0"/>
              <a:t> services </a:t>
            </a:r>
            <a:r>
              <a:rPr lang="it-IT" sz="1400" dirty="0" err="1"/>
              <a:t>successively</a:t>
            </a:r>
            <a:r>
              <a:rPr lang="it-IT" sz="1400" dirty="0"/>
              <a:t>.</a:t>
            </a:r>
          </a:p>
          <a:p>
            <a:pPr marL="800100" lvl="1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+mj-lt"/>
              <a:buAutoNum type="arabicPeriod"/>
            </a:pPr>
            <a:r>
              <a:rPr lang="it-IT" sz="1400" dirty="0" err="1"/>
              <a:t>LookAt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used</a:t>
            </a:r>
            <a:r>
              <a:rPr lang="it-IT" sz="1400" dirty="0"/>
              <a:t> to </a:t>
            </a:r>
            <a:r>
              <a:rPr lang="it-IT" sz="1400" dirty="0" err="1"/>
              <a:t>request</a:t>
            </a:r>
            <a:r>
              <a:rPr lang="it-IT" sz="1400" dirty="0"/>
              <a:t> </a:t>
            </a:r>
            <a:r>
              <a:rPr lang="en-US" sz="1400" dirty="0"/>
              <a:t>to</a:t>
            </a:r>
            <a:r>
              <a:rPr lang="it-IT" sz="1400" dirty="0"/>
              <a:t> move the head in a </a:t>
            </a:r>
            <a:r>
              <a:rPr lang="it-IT" sz="1400" dirty="0" err="1"/>
              <a:t>desired</a:t>
            </a:r>
            <a:r>
              <a:rPr lang="it-IT" sz="1400" dirty="0"/>
              <a:t> position: </a:t>
            </a:r>
            <a:r>
              <a:rPr lang="it-IT" sz="1400" dirty="0" err="1"/>
              <a:t>left</a:t>
            </a:r>
            <a:r>
              <a:rPr lang="it-IT" sz="1400" dirty="0"/>
              <a:t>, front or right.</a:t>
            </a:r>
          </a:p>
          <a:p>
            <a:pPr marL="800100" lvl="1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+mj-lt"/>
              <a:buAutoNum type="arabicPeriod"/>
            </a:pPr>
            <a:r>
              <a:rPr lang="it-IT" sz="1400" dirty="0" err="1"/>
              <a:t>TakePicture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called</a:t>
            </a:r>
            <a:r>
              <a:rPr lang="it-IT" sz="1400" dirty="0"/>
              <a:t> </a:t>
            </a:r>
            <a:r>
              <a:rPr lang="it-IT" sz="1400" dirty="0" err="1"/>
              <a:t>when</a:t>
            </a:r>
            <a:r>
              <a:rPr lang="it-IT" sz="1400" dirty="0"/>
              <a:t> the position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reached</a:t>
            </a:r>
            <a:r>
              <a:rPr lang="it-IT" sz="1400" dirty="0"/>
              <a:t> to take a </a:t>
            </a:r>
            <a:r>
              <a:rPr lang="en-US" sz="1400" dirty="0"/>
              <a:t>picture</a:t>
            </a:r>
            <a:r>
              <a:rPr lang="it-IT" sz="1400" dirty="0"/>
              <a:t>.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E52D886F-68D0-394E-A4E2-86872D60F296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Architecture</a:t>
            </a:r>
          </a:p>
        </p:txBody>
      </p:sp>
      <p:cxnSp>
        <p:nvCxnSpPr>
          <p:cNvPr id="38" name="Connettore 7 37">
            <a:extLst>
              <a:ext uri="{FF2B5EF4-FFF2-40B4-BE49-F238E27FC236}">
                <a16:creationId xmlns:a16="http://schemas.microsoft.com/office/drawing/2014/main" id="{942D0567-7A5E-D64F-A9EC-4CFF433CEE39}"/>
              </a:ext>
            </a:extLst>
          </p:cNvPr>
          <p:cNvCxnSpPr>
            <a:cxnSpLocks/>
          </p:cNvCxnSpPr>
          <p:nvPr/>
        </p:nvCxnSpPr>
        <p:spPr>
          <a:xfrm flipV="1">
            <a:off x="3628061" y="2489200"/>
            <a:ext cx="1043722" cy="9605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805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Head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represents the server for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LookAt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Moves the head in the desired position using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ALMotion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CBDAD90-72B8-2341-BCD6-C309397FFF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1333599"/>
            <a:ext cx="4602747" cy="3686270"/>
          </a:xfrm>
          <a:prstGeom prst="rect">
            <a:avLst/>
          </a:prstGeom>
        </p:spPr>
      </p:pic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97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Camera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represents the server for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TakePicture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Starts the acquisition of images from the robot’s camera using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ALVideoDevice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Publishes the images 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ImageWithDirection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E945C55-120D-7040-97AC-EE5FC57DE0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1270000"/>
            <a:ext cx="4607838" cy="440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73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Detector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4035114" cy="3560733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detects objects in images.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Once it receives an image from the topic, runs inference in it.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Model: EfficientDetD1, it provides a right trade-off between accuracy and time performances.</a:t>
            </a:r>
          </a:p>
          <a:p>
            <a:pPr marL="742950" lvl="1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Publish the detected objects on Detections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EFF995B-DEA9-D34D-A354-138157DCB6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830" y="2160589"/>
            <a:ext cx="4766129" cy="320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30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Speaker Node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2E2F38F-8156-2C4E-80D2-E1E00638AFF6}"/>
              </a:ext>
            </a:extLst>
          </p:cNvPr>
          <p:cNvSpPr txBox="1"/>
          <p:nvPr/>
        </p:nvSpPr>
        <p:spPr>
          <a:xfrm>
            <a:off x="685167" y="2160589"/>
            <a:ext cx="4035114" cy="3560733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node makes the robot speak.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Subscriber of Detections topic.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Upon receiving a new message on the topic, it stores a part of the sentence to say.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all three messages are received, it uses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ALAnimatedSpeech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proxy to make the robot speak and move.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7BAC7765-509B-B54F-8BD5-01175707E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23" y="2825945"/>
            <a:ext cx="4822824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09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534424-E1E3-0D41-A627-0CEB4B289E38}"/>
              </a:ext>
            </a:extLst>
          </p:cNvPr>
          <p:cNvSpPr txBox="1"/>
          <p:nvPr/>
        </p:nvSpPr>
        <p:spPr>
          <a:xfrm>
            <a:off x="4598519" y="368415"/>
            <a:ext cx="2994961" cy="8151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2890CD"/>
                </a:solidFill>
                <a:latin typeface="+mj-lt"/>
                <a:ea typeface="+mj-ea"/>
                <a:cs typeface="+mj-cs"/>
              </a:rPr>
              <a:t>Demo Video</a:t>
            </a:r>
          </a:p>
        </p:txBody>
      </p:sp>
      <p:pic>
        <p:nvPicPr>
          <p:cNvPr id="2" name="pepperVideo">
            <a:hlinkClick r:id="" action="ppaction://media"/>
            <a:extLst>
              <a:ext uri="{FF2B5EF4-FFF2-40B4-BE49-F238E27FC236}">
                <a16:creationId xmlns:a16="http://schemas.microsoft.com/office/drawing/2014/main" id="{6BEDE3CC-5596-4507-8477-D6F1E9730B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3578" y="1183544"/>
            <a:ext cx="9728001" cy="54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A914D3D6-CB55-624B-9A57-87C4B4F33B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532" y="368415"/>
            <a:ext cx="1290094" cy="129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5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266</Words>
  <Application>Microsoft Office PowerPoint</Application>
  <PresentationFormat>Widescreen</PresentationFormat>
  <Paragraphs>50</Paragraphs>
  <Slides>7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Trebuchet MS</vt:lpstr>
      <vt:lpstr>Wingdings 3</vt:lpstr>
      <vt:lpstr>Facet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Robotics Midterm Project</dc:title>
  <dc:creator>SALVATORE SCALA</dc:creator>
  <cp:lastModifiedBy>VINCENZO PETRONE</cp:lastModifiedBy>
  <cp:revision>17</cp:revision>
  <dcterms:created xsi:type="dcterms:W3CDTF">2020-11-25T17:26:36Z</dcterms:created>
  <dcterms:modified xsi:type="dcterms:W3CDTF">2020-11-27T16:12:34Z</dcterms:modified>
</cp:coreProperties>
</file>

<file path=docProps/thumbnail.jpeg>
</file>